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6" r:id="rId8"/>
    <p:sldId id="259" r:id="rId9"/>
    <p:sldId id="260" r:id="rId10"/>
    <p:sldId id="261" r:id="rId11"/>
    <p:sldId id="263" r:id="rId12"/>
    <p:sldId id="262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842F12-4C89-4FAE-AE00-2505FCFE8477}" v="8" dt="2023-10-23T13:15:38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>
      <p:cViewPr>
        <p:scale>
          <a:sx n="400" d="100"/>
          <a:sy n="400" d="100"/>
        </p:scale>
        <p:origin x="-12486" y="-49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BF7C-1F76-091C-CD56-8FB831778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34EA5B-12E0-698F-79EF-C39FC2287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D3736-9DA6-CBAA-09BC-E10A6D9C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6E96-FBDF-4277-B6B6-279B63824E58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C8E17-90C6-0749-E5A1-3598A7D9E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F104E-02D2-B404-3DF4-3BDFFCC42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81AC-5A79-48C0-9E12-45A925604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84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AA986-8D5B-F723-888F-DC35CB106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F47162-EBEA-BB07-49B8-32595D0A8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49B52-DE57-22B8-2828-7B8EDC419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6E96-FBDF-4277-B6B6-279B63824E58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57855-7B9A-8CFB-65C1-017ABF589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A6E0D-59AC-3F0B-6728-05E7B8DE3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81AC-5A79-48C0-9E12-45A925604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290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A62807-B945-ED1B-D9E6-102E374339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90ADDB-E0F2-8FD0-F993-2D65F3597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4C3E2-956B-8394-A728-45D85C96C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6E96-FBDF-4277-B6B6-279B63824E58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ABEF8-CA3C-54E9-0D4C-6EB58F193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C9BA3-AA6B-C2C6-520D-5C46477E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81AC-5A79-48C0-9E12-45A925604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842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E0ABE-0B18-428E-5263-B372BBFF7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04C2C-2F89-64A4-CD0E-FDA1C1D6D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B71DB-7BF9-E699-0F13-2DC8CBEF3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6E96-FBDF-4277-B6B6-279B63824E58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85EBD-32F5-A144-2544-757E9CBA4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3EB91-1792-E171-88A3-0E2FD051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81AC-5A79-48C0-9E12-45A925604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102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FA176-49F8-43BE-24C7-83DD2FBD6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E687C-7C4C-A509-04BE-BD9C715DC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DBDDE-7CBB-7B4D-5366-0DBFB22DC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6E96-FBDF-4277-B6B6-279B63824E58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CAE3A-B2FE-1503-4959-C3A99F7C5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C05CB-A795-4785-A6F0-4FB3412E7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81AC-5A79-48C0-9E12-45A925604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718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F4456-1F45-18FB-4883-8E2758DF7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1D9D7-6F5A-18B8-262B-AC232C45F0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9D3263-1A91-C87C-ECA2-F033DA5E22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863A50-8D75-0C3D-AD95-041AED220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6E96-FBDF-4277-B6B6-279B63824E58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FC4766-F3D8-B76F-C1F8-40498FF14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9CE4A2-AAAA-D45C-03BC-ECD7DBE17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81AC-5A79-48C0-9E12-45A925604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60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3A169-7689-4BB3-4209-9F0FD266B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40376-C9D6-4107-8772-01416E7D8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7497CC-ECD4-CA70-34FF-286FF031D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D6B2E3-0B82-9684-D61C-D38B7C57B0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0F2F90-4B03-BC0F-F94C-304F5DAE3C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4FBC1E-765E-789E-B1E5-A0BA9CC32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6E96-FBDF-4277-B6B6-279B63824E58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CED93B-8D23-0E79-9833-207D51F1E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5E3C35-83BA-B80B-908D-64A0207C9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81AC-5A79-48C0-9E12-45A925604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857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C6237-3882-0A13-983A-C30F394C4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AE68D2-4A9D-2154-E311-E6B048991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6E96-FBDF-4277-B6B6-279B63824E58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6688B3-64FD-2B7A-07F8-F328AB5B7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F5A7D-65CC-F833-CC25-C4EE0B358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81AC-5A79-48C0-9E12-45A925604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55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3EC230-4A42-AB2E-1CA3-A71C247B7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6E96-FBDF-4277-B6B6-279B63824E58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5E4F37-FDA6-4AFB-6A9E-689A20C5C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C8D10-F928-15CC-30A1-191F06EF3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81AC-5A79-48C0-9E12-45A925604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73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864D6-610E-8A24-51E0-68B8E6A8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88FEA-5C06-73A3-24FD-EAF4B464A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57D09-CFB6-CD1F-097E-4E7AA440E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2B06FE-8A63-4EE0-08ED-4BBC9E5DA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6E96-FBDF-4277-B6B6-279B63824E58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40704-243D-31EF-B8B8-B87564269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5C2FD-E828-60AC-8F52-70952D668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81AC-5A79-48C0-9E12-45A925604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21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48A7-1198-6B54-E06E-4512FB88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A3AE2B-0EBA-DEF3-AEE0-F7EF2A7D0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8F6B91-B303-FEE5-3C9B-5446BC008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A82CE-39FB-3135-7028-1B962A45D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6E96-FBDF-4277-B6B6-279B63824E58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E390A-6AED-BD16-C730-BAEC348D0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EFBBE-1437-A3F1-5FFB-131854F98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81AC-5A79-48C0-9E12-45A925604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934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78E97A-EC84-A0E5-D06D-F83F3EAE7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41B9B-4D14-BA86-0734-4C46F29FA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F67CD-AB47-1C83-B793-E4BC42A40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16E96-FBDF-4277-B6B6-279B63824E58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D657B-7B3B-E407-F579-94D19855FA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2CBDC-7FBD-941E-AAD8-1A0390B65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581AC-5A79-48C0-9E12-45A925604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5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EF825-07F9-4955-A844-C55E91C6BC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 H COLE &amp; SONS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CD330-FBEA-AEF1-2202-E477AE1CD3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Effects of public access on </a:t>
            </a:r>
            <a:r>
              <a:rPr lang="en-GB" dirty="0" err="1"/>
              <a:t>Millhouse</a:t>
            </a:r>
            <a:r>
              <a:rPr lang="en-GB" dirty="0"/>
              <a:t> and Cherry Orchard Farms</a:t>
            </a:r>
          </a:p>
        </p:txBody>
      </p:sp>
    </p:spTree>
    <p:extLst>
      <p:ext uri="{BB962C8B-B14F-4D97-AF65-F5344CB8AC3E}">
        <p14:creationId xmlns:p14="http://schemas.microsoft.com/office/powerpoint/2010/main" val="222699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A471E5-C8E0-30C7-C6AD-3E42EBA9A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884" y="359590"/>
            <a:ext cx="4458698" cy="5057139"/>
          </a:xfrm>
          <a:prstGeom prst="rect">
            <a:avLst/>
          </a:prstGeom>
        </p:spPr>
      </p:pic>
      <p:pic>
        <p:nvPicPr>
          <p:cNvPr id="3" name="Image 13">
            <a:extLst>
              <a:ext uri="{FF2B5EF4-FFF2-40B4-BE49-F238E27FC236}">
                <a16:creationId xmlns:a16="http://schemas.microsoft.com/office/drawing/2014/main" id="{4A53C2CB-EB76-CA66-43A9-29BF95AE69FB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4750" y="359590"/>
            <a:ext cx="4528366" cy="50571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C39BC5-07A7-3D18-0A05-E6B369D36982}"/>
              </a:ext>
            </a:extLst>
          </p:cNvPr>
          <p:cNvSpPr txBox="1"/>
          <p:nvPr/>
        </p:nvSpPr>
        <p:spPr>
          <a:xfrm>
            <a:off x="505985" y="5677987"/>
            <a:ext cx="11180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latin typeface="+mj-lt"/>
              </a:rPr>
              <a:t>Figs. 13 &amp; 14 - </a:t>
            </a:r>
            <a:r>
              <a:rPr lang="en-US" sz="1800" i="1" spc="-2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Motorbike rider armed with a shotgun for poaching Rainbow Lane and Metal detectorists working without permission at Mill House farm, accessed by FP78</a:t>
            </a:r>
            <a:endParaRPr lang="en-GB" sz="1800" i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6490A31-4A7E-541C-45C3-0593FB48B052}"/>
              </a:ext>
            </a:extLst>
          </p:cNvPr>
          <p:cNvSpPr/>
          <p:nvPr/>
        </p:nvSpPr>
        <p:spPr>
          <a:xfrm>
            <a:off x="7817916" y="2545421"/>
            <a:ext cx="118791" cy="953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C1EEFA8-81F4-9103-774A-F8CF7EA98049}"/>
              </a:ext>
            </a:extLst>
          </p:cNvPr>
          <p:cNvSpPr/>
          <p:nvPr/>
        </p:nvSpPr>
        <p:spPr>
          <a:xfrm>
            <a:off x="8046516" y="2593114"/>
            <a:ext cx="118791" cy="953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981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4">
            <a:extLst>
              <a:ext uri="{FF2B5EF4-FFF2-40B4-BE49-F238E27FC236}">
                <a16:creationId xmlns:a16="http://schemas.microsoft.com/office/drawing/2014/main" id="{919E0D58-91B8-E1B2-B0C4-2CFB5C505225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658" y="778343"/>
            <a:ext cx="5231041" cy="42726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9D6833-1802-8405-E947-663AF1CD32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849" y="800455"/>
            <a:ext cx="5689652" cy="42726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7ADB3E-D23B-77D4-BD9A-CE0458DA5F27}"/>
              </a:ext>
            </a:extLst>
          </p:cNvPr>
          <p:cNvSpPr txBox="1"/>
          <p:nvPr/>
        </p:nvSpPr>
        <p:spPr>
          <a:xfrm>
            <a:off x="505986" y="5411213"/>
            <a:ext cx="11180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latin typeface="+mj-lt"/>
              </a:rPr>
              <a:t>Figs. 15 &amp; 16 - </a:t>
            </a:r>
            <a:r>
              <a:rPr lang="en-US" sz="1800" i="1" spc="-1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 aftermath of an illegal rave, accessed via Green</a:t>
            </a:r>
            <a:r>
              <a:rPr lang="en-US" sz="1800" i="1" spc="-2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i="1" spc="-1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Lane</a:t>
            </a:r>
            <a:r>
              <a:rPr lang="en-US" sz="1800" i="1" spc="-25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i="1" spc="-1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and Mardyke bridleways and Police attend yet another hare coursing incident at Cherry Orchard Farm</a:t>
            </a:r>
            <a:endParaRPr lang="en-GB" sz="1800" i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5CFB02-2FB8-0998-0BDD-4FD71987E564}"/>
              </a:ext>
            </a:extLst>
          </p:cNvPr>
          <p:cNvSpPr/>
          <p:nvPr/>
        </p:nvSpPr>
        <p:spPr>
          <a:xfrm rot="1455270">
            <a:off x="8943702" y="3875313"/>
            <a:ext cx="539931" cy="2351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4FB1C07-AE6B-BFF3-D33B-854354187278}"/>
              </a:ext>
            </a:extLst>
          </p:cNvPr>
          <p:cNvSpPr/>
          <p:nvPr/>
        </p:nvSpPr>
        <p:spPr>
          <a:xfrm>
            <a:off x="7415212" y="2853940"/>
            <a:ext cx="119063" cy="833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865A316-EC44-2F74-8F4B-9C2E8DCAFD85}"/>
              </a:ext>
            </a:extLst>
          </p:cNvPr>
          <p:cNvSpPr/>
          <p:nvPr/>
        </p:nvSpPr>
        <p:spPr>
          <a:xfrm>
            <a:off x="7655719" y="2842020"/>
            <a:ext cx="119063" cy="833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27A051-A49A-CC84-FF36-C1682EAF1592}"/>
              </a:ext>
            </a:extLst>
          </p:cNvPr>
          <p:cNvSpPr/>
          <p:nvPr/>
        </p:nvSpPr>
        <p:spPr>
          <a:xfrm>
            <a:off x="8829675" y="2878945"/>
            <a:ext cx="119063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AC2FB6-3821-7049-43D6-1DA89E2CC82A}"/>
              </a:ext>
            </a:extLst>
          </p:cNvPr>
          <p:cNvSpPr/>
          <p:nvPr/>
        </p:nvSpPr>
        <p:spPr>
          <a:xfrm>
            <a:off x="6717506" y="3021806"/>
            <a:ext cx="16906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804F4B-E380-FE6E-5112-054AF77754E3}"/>
              </a:ext>
            </a:extLst>
          </p:cNvPr>
          <p:cNvSpPr/>
          <p:nvPr/>
        </p:nvSpPr>
        <p:spPr>
          <a:xfrm>
            <a:off x="6226968" y="2936777"/>
            <a:ext cx="16906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139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24F0FE-187F-A8D2-F1FB-B6922C21B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631" y="276901"/>
            <a:ext cx="9018165" cy="57967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6EAB9-AC9B-58CD-6BBB-615CECB57090}"/>
              </a:ext>
            </a:extLst>
          </p:cNvPr>
          <p:cNvSpPr txBox="1"/>
          <p:nvPr/>
        </p:nvSpPr>
        <p:spPr>
          <a:xfrm>
            <a:off x="1585520" y="6211767"/>
            <a:ext cx="927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latin typeface="+mj-lt"/>
              </a:rPr>
              <a:t>Fig. 1  - </a:t>
            </a:r>
            <a:r>
              <a:rPr lang="en-US" sz="1800" i="1" dirty="0">
                <a:effectLst/>
                <a:latin typeface="+mj-lt"/>
                <a:ea typeface="Arial" panose="020B0604020202020204" pitchFamily="34" charset="0"/>
              </a:rPr>
              <a:t>Fly Tipping – all of these images were taken on the same day at Mill House Farm</a:t>
            </a:r>
            <a:endParaRPr lang="en-GB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1155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>
            <a:extLst>
              <a:ext uri="{FF2B5EF4-FFF2-40B4-BE49-F238E27FC236}">
                <a16:creationId xmlns:a16="http://schemas.microsoft.com/office/drawing/2014/main" id="{1A83733E-D108-53AB-E7CD-520903B32745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40143" y="749389"/>
            <a:ext cx="5039153" cy="40465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E26034-83E4-29CC-8455-987E0CE544BE}"/>
              </a:ext>
            </a:extLst>
          </p:cNvPr>
          <p:cNvSpPr txBox="1"/>
          <p:nvPr/>
        </p:nvSpPr>
        <p:spPr>
          <a:xfrm>
            <a:off x="667610" y="4980126"/>
            <a:ext cx="10781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latin typeface="+mj-lt"/>
              </a:rPr>
              <a:t>Figs. 2 &amp; 3  - </a:t>
            </a:r>
            <a:r>
              <a:rPr lang="en-GB" sz="1800" i="1" dirty="0">
                <a:effectLst/>
                <a:latin typeface="+mj-lt"/>
                <a:ea typeface="Arial" panose="020B0604020202020204" pitchFamily="34" charset="0"/>
              </a:rPr>
              <a:t>Fence demolished (left) on FP 81 and fire started by youths causing several thousand pounds worth of damage</a:t>
            </a:r>
            <a:endParaRPr lang="en-GB" i="1" dirty="0">
              <a:latin typeface="+mj-lt"/>
            </a:endParaRPr>
          </a:p>
        </p:txBody>
      </p:sp>
      <p:pic>
        <p:nvPicPr>
          <p:cNvPr id="5" name="Image 2">
            <a:extLst>
              <a:ext uri="{FF2B5EF4-FFF2-40B4-BE49-F238E27FC236}">
                <a16:creationId xmlns:a16="http://schemas.microsoft.com/office/drawing/2014/main" id="{C6A90EF6-5747-5E1E-4A8B-0E127259DF6F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704" y="749389"/>
            <a:ext cx="5452188" cy="404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50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>
            <a:extLst>
              <a:ext uri="{FF2B5EF4-FFF2-40B4-BE49-F238E27FC236}">
                <a16:creationId xmlns:a16="http://schemas.microsoft.com/office/drawing/2014/main" id="{7DEE8DD8-17C8-DFD6-DECE-A945653F94F1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1867" y="889586"/>
            <a:ext cx="5889859" cy="47013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83E632-5ADC-6B2D-E12A-3BFB1464B7AC}"/>
              </a:ext>
            </a:extLst>
          </p:cNvPr>
          <p:cNvSpPr txBox="1"/>
          <p:nvPr/>
        </p:nvSpPr>
        <p:spPr>
          <a:xfrm>
            <a:off x="7027817" y="2955392"/>
            <a:ext cx="5259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latin typeface="Calibri Light (headings)"/>
              </a:rPr>
              <a:t>Fig. 4 - </a:t>
            </a:r>
            <a:r>
              <a:rPr lang="en-US" sz="1800" i="1" dirty="0">
                <a:solidFill>
                  <a:srgbClr val="44546A"/>
                </a:solidFill>
                <a:effectLst/>
                <a:latin typeface="Calibri Light (headings)"/>
                <a:ea typeface="Arial" panose="020B0604020202020204" pitchFamily="34" charset="0"/>
              </a:rPr>
              <a:t>£8500</a:t>
            </a:r>
            <a:r>
              <a:rPr lang="en-US" sz="1800" i="1" spc="-25" dirty="0">
                <a:solidFill>
                  <a:srgbClr val="44546A"/>
                </a:solidFill>
                <a:effectLst/>
                <a:latin typeface="Calibri Light (headings)"/>
                <a:ea typeface="Arial" panose="020B0604020202020204" pitchFamily="34" charset="0"/>
              </a:rPr>
              <a:t> </a:t>
            </a:r>
            <a:r>
              <a:rPr lang="en-US" sz="1800" i="1" dirty="0">
                <a:solidFill>
                  <a:srgbClr val="44546A"/>
                </a:solidFill>
                <a:effectLst/>
                <a:latin typeface="Calibri Light (headings)"/>
                <a:ea typeface="Arial" panose="020B0604020202020204" pitchFamily="34" charset="0"/>
              </a:rPr>
              <a:t>worth</a:t>
            </a:r>
            <a:r>
              <a:rPr lang="en-US" sz="1800" i="1" spc="-20" dirty="0">
                <a:solidFill>
                  <a:srgbClr val="44546A"/>
                </a:solidFill>
                <a:effectLst/>
                <a:latin typeface="Calibri Light (headings)"/>
                <a:ea typeface="Arial" panose="020B0604020202020204" pitchFamily="34" charset="0"/>
              </a:rPr>
              <a:t> </a:t>
            </a:r>
            <a:r>
              <a:rPr lang="en-US" sz="1800" i="1" dirty="0">
                <a:solidFill>
                  <a:srgbClr val="44546A"/>
                </a:solidFill>
                <a:effectLst/>
                <a:latin typeface="Calibri Light (headings)"/>
                <a:ea typeface="Arial" panose="020B0604020202020204" pitchFamily="34" charset="0"/>
              </a:rPr>
              <a:t>of</a:t>
            </a:r>
            <a:r>
              <a:rPr lang="en-US" sz="1800" i="1" spc="-25" dirty="0">
                <a:solidFill>
                  <a:srgbClr val="44546A"/>
                </a:solidFill>
                <a:effectLst/>
                <a:latin typeface="Calibri Light (headings)"/>
                <a:ea typeface="Arial" panose="020B0604020202020204" pitchFamily="34" charset="0"/>
              </a:rPr>
              <a:t> </a:t>
            </a:r>
            <a:r>
              <a:rPr lang="en-US" sz="1800" i="1" dirty="0">
                <a:solidFill>
                  <a:srgbClr val="44546A"/>
                </a:solidFill>
                <a:effectLst/>
                <a:latin typeface="Calibri Light (headings)"/>
                <a:ea typeface="Arial" panose="020B0604020202020204" pitchFamily="34" charset="0"/>
              </a:rPr>
              <a:t>straw</a:t>
            </a:r>
            <a:r>
              <a:rPr lang="en-US" sz="1800" i="1" spc="-25" dirty="0">
                <a:solidFill>
                  <a:srgbClr val="44546A"/>
                </a:solidFill>
                <a:effectLst/>
                <a:latin typeface="Calibri Light (headings)"/>
                <a:ea typeface="Arial" panose="020B0604020202020204" pitchFamily="34" charset="0"/>
              </a:rPr>
              <a:t> </a:t>
            </a:r>
            <a:r>
              <a:rPr lang="en-US" sz="1800" i="1" dirty="0">
                <a:solidFill>
                  <a:srgbClr val="44546A"/>
                </a:solidFill>
                <a:effectLst/>
                <a:latin typeface="Calibri Light (headings)"/>
                <a:ea typeface="Arial" panose="020B0604020202020204" pitchFamily="34" charset="0"/>
              </a:rPr>
              <a:t>bales</a:t>
            </a:r>
            <a:r>
              <a:rPr lang="en-US" sz="1800" i="1" spc="-20" dirty="0">
                <a:solidFill>
                  <a:srgbClr val="44546A"/>
                </a:solidFill>
                <a:effectLst/>
                <a:latin typeface="Calibri Light (headings)"/>
                <a:ea typeface="Arial" panose="020B0604020202020204" pitchFamily="34" charset="0"/>
              </a:rPr>
              <a:t> </a:t>
            </a:r>
            <a:r>
              <a:rPr lang="en-US" sz="1800" i="1" dirty="0">
                <a:solidFill>
                  <a:srgbClr val="44546A"/>
                </a:solidFill>
                <a:effectLst/>
                <a:latin typeface="Calibri Light (headings)"/>
                <a:ea typeface="Arial" panose="020B0604020202020204" pitchFamily="34" charset="0"/>
              </a:rPr>
              <a:t>set</a:t>
            </a:r>
            <a:r>
              <a:rPr lang="en-US" sz="1800" i="1" spc="-20" dirty="0">
                <a:solidFill>
                  <a:srgbClr val="44546A"/>
                </a:solidFill>
                <a:effectLst/>
                <a:latin typeface="Calibri Light (headings)"/>
                <a:ea typeface="Arial" panose="020B0604020202020204" pitchFamily="34" charset="0"/>
              </a:rPr>
              <a:t> </a:t>
            </a:r>
            <a:r>
              <a:rPr lang="en-US" sz="1800" i="1" dirty="0">
                <a:solidFill>
                  <a:srgbClr val="44546A"/>
                </a:solidFill>
                <a:effectLst/>
                <a:latin typeface="Calibri Light (headings)"/>
                <a:ea typeface="Arial" panose="020B0604020202020204" pitchFamily="34" charset="0"/>
              </a:rPr>
              <a:t>alight</a:t>
            </a:r>
            <a:r>
              <a:rPr lang="en-US" sz="1800" i="1" spc="-25" dirty="0">
                <a:solidFill>
                  <a:srgbClr val="44546A"/>
                </a:solidFill>
                <a:effectLst/>
                <a:latin typeface="Calibri Light (headings)"/>
                <a:ea typeface="Arial" panose="020B0604020202020204" pitchFamily="34" charset="0"/>
              </a:rPr>
              <a:t> </a:t>
            </a:r>
            <a:r>
              <a:rPr lang="en-US" sz="1800" i="1" dirty="0">
                <a:solidFill>
                  <a:srgbClr val="44546A"/>
                </a:solidFill>
                <a:effectLst/>
                <a:latin typeface="Calibri Light (headings)"/>
                <a:ea typeface="Arial" panose="020B0604020202020204" pitchFamily="34" charset="0"/>
              </a:rPr>
              <a:t>by</a:t>
            </a:r>
            <a:r>
              <a:rPr lang="en-US" sz="1800" i="1" spc="-20" dirty="0">
                <a:solidFill>
                  <a:srgbClr val="44546A"/>
                </a:solidFill>
                <a:effectLst/>
                <a:latin typeface="Calibri Light (headings)"/>
                <a:ea typeface="Arial" panose="020B0604020202020204" pitchFamily="34" charset="0"/>
              </a:rPr>
              <a:t> </a:t>
            </a:r>
            <a:r>
              <a:rPr lang="en-US" sz="1800" i="1" dirty="0">
                <a:solidFill>
                  <a:srgbClr val="44546A"/>
                </a:solidFill>
                <a:effectLst/>
                <a:latin typeface="Calibri Light (headings)"/>
                <a:ea typeface="Arial" panose="020B0604020202020204" pitchFamily="34" charset="0"/>
              </a:rPr>
              <a:t>children,</a:t>
            </a:r>
            <a:r>
              <a:rPr lang="en-US" sz="1800" i="1" spc="-20" dirty="0">
                <a:solidFill>
                  <a:srgbClr val="44546A"/>
                </a:solidFill>
                <a:effectLst/>
                <a:latin typeface="Calibri Light (headings)"/>
                <a:ea typeface="Arial" panose="020B0604020202020204" pitchFamily="34" charset="0"/>
              </a:rPr>
              <a:t> accessed via </a:t>
            </a:r>
            <a:r>
              <a:rPr lang="en-US" sz="1800" i="1" dirty="0">
                <a:solidFill>
                  <a:srgbClr val="44546A"/>
                </a:solidFill>
                <a:effectLst/>
                <a:latin typeface="Calibri Light (headings)"/>
                <a:ea typeface="Arial" panose="020B0604020202020204" pitchFamily="34" charset="0"/>
              </a:rPr>
              <a:t>Green</a:t>
            </a:r>
            <a:r>
              <a:rPr lang="en-US" sz="1800" i="1" spc="-25" dirty="0">
                <a:solidFill>
                  <a:srgbClr val="44546A"/>
                </a:solidFill>
                <a:effectLst/>
                <a:latin typeface="Calibri Light (headings)"/>
                <a:ea typeface="Arial" panose="020B0604020202020204" pitchFamily="34" charset="0"/>
              </a:rPr>
              <a:t> </a:t>
            </a:r>
            <a:r>
              <a:rPr lang="en-US" sz="1800" i="1" dirty="0">
                <a:solidFill>
                  <a:srgbClr val="44546A"/>
                </a:solidFill>
                <a:effectLst/>
                <a:latin typeface="Calibri Light (headings)"/>
                <a:ea typeface="Arial" panose="020B0604020202020204" pitchFamily="34" charset="0"/>
              </a:rPr>
              <a:t>Lane</a:t>
            </a:r>
            <a:r>
              <a:rPr lang="en-US" sz="1800" i="1" spc="-15" dirty="0">
                <a:solidFill>
                  <a:srgbClr val="44546A"/>
                </a:solidFill>
                <a:effectLst/>
                <a:latin typeface="Calibri Light (headings)"/>
                <a:ea typeface="Arial" panose="020B0604020202020204" pitchFamily="34" charset="0"/>
              </a:rPr>
              <a:t> </a:t>
            </a:r>
            <a:r>
              <a:rPr lang="en-US" sz="1800" i="1" dirty="0">
                <a:solidFill>
                  <a:srgbClr val="44546A"/>
                </a:solidFill>
                <a:effectLst/>
                <a:latin typeface="Calibri Light (headings)"/>
                <a:ea typeface="Arial" panose="020B0604020202020204" pitchFamily="34" charset="0"/>
              </a:rPr>
              <a:t>Bridleway (101)</a:t>
            </a:r>
            <a:endParaRPr lang="en-US" sz="1800" i="1" dirty="0">
              <a:effectLst/>
              <a:latin typeface="Calibri Light (headings)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615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>
            <a:extLst>
              <a:ext uri="{FF2B5EF4-FFF2-40B4-BE49-F238E27FC236}">
                <a16:creationId xmlns:a16="http://schemas.microsoft.com/office/drawing/2014/main" id="{8680660C-FF8D-508E-8310-1A27AC91B3AA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820" y="508532"/>
            <a:ext cx="5111922" cy="4228931"/>
          </a:xfrm>
          <a:prstGeom prst="rect">
            <a:avLst/>
          </a:prstGeom>
        </p:spPr>
      </p:pic>
      <p:pic>
        <p:nvPicPr>
          <p:cNvPr id="3" name="Image 4">
            <a:extLst>
              <a:ext uri="{FF2B5EF4-FFF2-40B4-BE49-F238E27FC236}">
                <a16:creationId xmlns:a16="http://schemas.microsoft.com/office/drawing/2014/main" id="{7AED7546-467A-6079-7D07-A325C850811F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801686" y="-51963"/>
            <a:ext cx="4228931" cy="5349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8D4022-DD1A-E6A0-A770-03B5DEA1D70A}"/>
              </a:ext>
            </a:extLst>
          </p:cNvPr>
          <p:cNvSpPr txBox="1"/>
          <p:nvPr/>
        </p:nvSpPr>
        <p:spPr>
          <a:xfrm>
            <a:off x="449993" y="5077620"/>
            <a:ext cx="11742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latin typeface="+mj-lt"/>
              </a:rPr>
              <a:t>Fig. 5 &amp; 6 - </a:t>
            </a:r>
            <a:r>
              <a:rPr lang="en-US" sz="1800" i="1" dirty="0">
                <a:effectLst/>
                <a:latin typeface="+mj-lt"/>
                <a:ea typeface="Arial" panose="020B0604020202020204" pitchFamily="34" charset="0"/>
              </a:rPr>
              <a:t>Green Lane (BW101) </a:t>
            </a:r>
          </a:p>
          <a:p>
            <a:r>
              <a:rPr lang="en-US" sz="1800" i="1" dirty="0">
                <a:effectLst/>
                <a:latin typeface="+mj-lt"/>
                <a:ea typeface="Arial" panose="020B0604020202020204" pitchFamily="34" charset="0"/>
              </a:rPr>
              <a:t>Hundreds of Nitrous Oxide cylinders dumped on the Bridleway and </a:t>
            </a:r>
            <a:r>
              <a:rPr lang="en-GB" sz="1800" i="1" dirty="0">
                <a:effectLst/>
                <a:latin typeface="+mj-lt"/>
                <a:ea typeface="Arial" panose="020B0604020202020204" pitchFamily="34" charset="0"/>
              </a:rPr>
              <a:t>gates destroyed by hare coursers to gain field access</a:t>
            </a:r>
            <a:endParaRPr lang="en-GB" i="1" dirty="0">
              <a:latin typeface="+mj-lt"/>
            </a:endParaRPr>
          </a:p>
          <a:p>
            <a:r>
              <a:rPr lang="en-US" sz="1800" i="1" dirty="0">
                <a:effectLst/>
                <a:latin typeface="+mj-lt"/>
                <a:ea typeface="Arial" panose="020B0604020202020204" pitchFamily="34" charset="0"/>
              </a:rPr>
              <a:t> </a:t>
            </a:r>
            <a:endParaRPr lang="en-GB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7710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0">
            <a:extLst>
              <a:ext uri="{FF2B5EF4-FFF2-40B4-BE49-F238E27FC236}">
                <a16:creationId xmlns:a16="http://schemas.microsoft.com/office/drawing/2014/main" id="{40110477-76EC-4295-74FC-EA25D7574CFC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9165" y="1073856"/>
            <a:ext cx="5198400" cy="4431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2F7643-3B77-8F52-3C33-557DD418CAAF}"/>
              </a:ext>
            </a:extLst>
          </p:cNvPr>
          <p:cNvSpPr txBox="1"/>
          <p:nvPr/>
        </p:nvSpPr>
        <p:spPr>
          <a:xfrm>
            <a:off x="6753498" y="3105834"/>
            <a:ext cx="5259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latin typeface="+mj-lt"/>
              </a:rPr>
              <a:t>Fig. 7 - </a:t>
            </a:r>
            <a:r>
              <a:rPr lang="en-US" sz="1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Traffic</a:t>
            </a:r>
            <a:r>
              <a:rPr lang="en-US" sz="1800" i="1" spc="-5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cones</a:t>
            </a:r>
            <a:r>
              <a:rPr lang="en-US" sz="1800" i="1" spc="-5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thrown</a:t>
            </a:r>
            <a:r>
              <a:rPr lang="en-US" sz="1800" i="1" spc="-5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into</a:t>
            </a:r>
            <a:r>
              <a:rPr lang="en-US" sz="1800" i="1" spc="-5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a wildlife-rich </a:t>
            </a:r>
            <a:r>
              <a:rPr lang="en-US" sz="1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pond</a:t>
            </a:r>
            <a:r>
              <a:rPr lang="en-US" sz="1800" i="1" spc="-5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using</a:t>
            </a:r>
            <a:r>
              <a:rPr lang="en-US" sz="1800" i="1" spc="-5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Footpath</a:t>
            </a:r>
            <a:r>
              <a:rPr lang="en-US" sz="1800" i="1" spc="-25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79</a:t>
            </a:r>
            <a:r>
              <a:rPr lang="en-US" sz="1800" i="1" spc="-5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as</a:t>
            </a:r>
            <a:r>
              <a:rPr lang="en-US" sz="1800" i="1" spc="-5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</a:t>
            </a:r>
            <a:r>
              <a:rPr lang="en-US" sz="1800" i="1" spc="-5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i="1" spc="-1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access.</a:t>
            </a:r>
            <a:endParaRPr lang="en-US" sz="1800" i="1" dirty="0">
              <a:effectLst/>
              <a:latin typeface="+mj-lt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153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>
            <a:extLst>
              <a:ext uri="{FF2B5EF4-FFF2-40B4-BE49-F238E27FC236}">
                <a16:creationId xmlns:a16="http://schemas.microsoft.com/office/drawing/2014/main" id="{E7B66ADD-5661-2E71-0881-15792705DAD5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6972" y="853445"/>
            <a:ext cx="5199017" cy="44317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AA5424-1EF8-A817-F617-E9188456A0A4}"/>
              </a:ext>
            </a:extLst>
          </p:cNvPr>
          <p:cNvSpPr txBox="1"/>
          <p:nvPr/>
        </p:nvSpPr>
        <p:spPr>
          <a:xfrm>
            <a:off x="818591" y="5411213"/>
            <a:ext cx="10467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latin typeface="+mj-lt"/>
              </a:rPr>
              <a:t>Fig. 8 &amp; 9 - </a:t>
            </a:r>
            <a:r>
              <a:rPr lang="en-US" sz="1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Accessed</a:t>
            </a:r>
            <a:r>
              <a:rPr lang="en-US" sz="1800" i="1" spc="-15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via</a:t>
            </a:r>
            <a:r>
              <a:rPr lang="en-US" sz="1800" i="1" spc="-15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Footpath</a:t>
            </a:r>
            <a:r>
              <a:rPr lang="en-US" sz="1800" i="1" spc="-15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67, serious damage caused by</a:t>
            </a:r>
            <a:r>
              <a:rPr lang="en-US" sz="1800" i="1" spc="-1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</a:t>
            </a:r>
            <a:r>
              <a:rPr lang="en-US" sz="1800" i="1" spc="-15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4x4</a:t>
            </a:r>
            <a:r>
              <a:rPr lang="en-US" sz="1800" i="1" spc="-15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on a</a:t>
            </a:r>
            <a:r>
              <a:rPr lang="en-US" sz="1800" i="1" spc="-1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high</a:t>
            </a:r>
            <a:r>
              <a:rPr lang="en-US" sz="1800" i="1" spc="-15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value</a:t>
            </a:r>
            <a:r>
              <a:rPr lang="en-US" sz="1800" i="1" spc="-15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crop</a:t>
            </a:r>
            <a:r>
              <a:rPr lang="en-US" sz="1800" i="1" spc="-15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1800" i="1" spc="-1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winter</a:t>
            </a:r>
            <a:r>
              <a:rPr lang="en-US" sz="1800" i="1" spc="-15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salad</a:t>
            </a:r>
            <a:r>
              <a:rPr lang="en-US" sz="1800" i="1" spc="-15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i="1" spc="-1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onions and to the irrigation pipes serving the field</a:t>
            </a:r>
            <a:endParaRPr lang="en-US" sz="1800" i="1" dirty="0">
              <a:effectLst/>
              <a:latin typeface="+mj-lt"/>
              <a:ea typeface="Arial" panose="020B0604020202020204" pitchFamily="34" charset="0"/>
            </a:endParaRPr>
          </a:p>
        </p:txBody>
      </p:sp>
      <p:pic>
        <p:nvPicPr>
          <p:cNvPr id="4" name="Image 12">
            <a:extLst>
              <a:ext uri="{FF2B5EF4-FFF2-40B4-BE49-F238E27FC236}">
                <a16:creationId xmlns:a16="http://schemas.microsoft.com/office/drawing/2014/main" id="{D81936C1-2942-95FA-1773-AA8798D47416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9639" y="853445"/>
            <a:ext cx="4994094" cy="443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2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A2F7643-3B77-8F52-3C33-557DD418CAAF}"/>
              </a:ext>
            </a:extLst>
          </p:cNvPr>
          <p:cNvSpPr txBox="1"/>
          <p:nvPr/>
        </p:nvSpPr>
        <p:spPr>
          <a:xfrm>
            <a:off x="6396446" y="3059668"/>
            <a:ext cx="5259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latin typeface="+mj-lt"/>
              </a:rPr>
              <a:t>Fig. 10 - </a:t>
            </a:r>
            <a:r>
              <a:rPr lang="en-US" sz="1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Motorbikes</a:t>
            </a:r>
            <a:r>
              <a:rPr lang="en-US" sz="1800" i="1" spc="-15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and</a:t>
            </a:r>
            <a:r>
              <a:rPr lang="en-US" sz="1800" i="1" spc="-2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quad</a:t>
            </a:r>
            <a:r>
              <a:rPr lang="en-US" sz="1800" i="1" spc="-2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bikes</a:t>
            </a:r>
            <a:r>
              <a:rPr lang="en-US" sz="1800" i="1" spc="-2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caught of FP64</a:t>
            </a:r>
            <a:endParaRPr lang="en-GB" sz="1800" i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Image 9">
            <a:extLst>
              <a:ext uri="{FF2B5EF4-FFF2-40B4-BE49-F238E27FC236}">
                <a16:creationId xmlns:a16="http://schemas.microsoft.com/office/drawing/2014/main" id="{04185773-4C9D-44F5-34D8-D25F818125AA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738" y="1097285"/>
            <a:ext cx="5259980" cy="450232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0FAA856-E021-525D-9839-E5FA1CEF5AF5}"/>
              </a:ext>
            </a:extLst>
          </p:cNvPr>
          <p:cNvSpPr/>
          <p:nvPr/>
        </p:nvSpPr>
        <p:spPr>
          <a:xfrm>
            <a:off x="4524106" y="1985555"/>
            <a:ext cx="418012" cy="40930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5149566-559A-AE25-3A8F-3AD9BD090B66}"/>
              </a:ext>
            </a:extLst>
          </p:cNvPr>
          <p:cNvSpPr/>
          <p:nvPr/>
        </p:nvSpPr>
        <p:spPr>
          <a:xfrm>
            <a:off x="2812872" y="1449977"/>
            <a:ext cx="418012" cy="40930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590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69BDCA-8F14-DA97-1A83-37A35C04F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86" y="905603"/>
            <a:ext cx="5590014" cy="4197809"/>
          </a:xfrm>
          <a:prstGeom prst="rect">
            <a:avLst/>
          </a:prstGeom>
        </p:spPr>
      </p:pic>
      <p:pic>
        <p:nvPicPr>
          <p:cNvPr id="3" name="Image 11">
            <a:extLst>
              <a:ext uri="{FF2B5EF4-FFF2-40B4-BE49-F238E27FC236}">
                <a16:creationId xmlns:a16="http://schemas.microsoft.com/office/drawing/2014/main" id="{1FBC2E8D-0478-5AC2-C12A-481D7D8932ED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258" y="905603"/>
            <a:ext cx="5328758" cy="41978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01B1BA-EC50-69DA-5F8F-B895215C2FD0}"/>
              </a:ext>
            </a:extLst>
          </p:cNvPr>
          <p:cNvSpPr txBox="1"/>
          <p:nvPr/>
        </p:nvSpPr>
        <p:spPr>
          <a:xfrm>
            <a:off x="505986" y="5411213"/>
            <a:ext cx="11180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+mj-lt"/>
              </a:rPr>
              <a:t>Figs </a:t>
            </a:r>
            <a:r>
              <a:rPr lang="en-US" sz="1800" i="1" spc="-1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11 &amp; 12 </a:t>
            </a:r>
            <a:r>
              <a:rPr lang="en-US" sz="1800" i="1" spc="-15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- Stolen and </a:t>
            </a:r>
            <a:r>
              <a:rPr lang="en-US" sz="1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burned</a:t>
            </a:r>
            <a:r>
              <a:rPr lang="en-US" sz="1800" i="1" spc="-2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-</a:t>
            </a:r>
            <a:r>
              <a:rPr lang="en-US" sz="1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out</a:t>
            </a:r>
            <a:r>
              <a:rPr lang="en-US" sz="1800" i="1" spc="-2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vehicles</a:t>
            </a:r>
            <a:r>
              <a:rPr lang="en-US" sz="1800" i="1" spc="-2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abandoned</a:t>
            </a:r>
            <a:r>
              <a:rPr lang="en-US" sz="1800" i="1" spc="-2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on</a:t>
            </a:r>
            <a:r>
              <a:rPr lang="en-US" sz="1800" i="1" spc="-2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field</a:t>
            </a:r>
            <a:r>
              <a:rPr lang="en-US" sz="1800" i="1" spc="-2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s, causing pollution and soil damage.   These accessed via Mardyke Way (BW219)</a:t>
            </a:r>
            <a:endParaRPr lang="en-US" sz="1800" i="1" dirty="0">
              <a:effectLst/>
              <a:latin typeface="+mj-lt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924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e10796-cdf2-48f3-b8de-f3a4b8cfad85">
      <Terms xmlns="http://schemas.microsoft.com/office/infopath/2007/PartnerControls"/>
    </lcf76f155ced4ddcb4097134ff3c332f>
    <TaxCatchAll xmlns="07f5d0ab-d6b2-45ae-ae05-1c81c537c0d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5B798B40F9614BAF77152605811A5F" ma:contentTypeVersion="17" ma:contentTypeDescription="Create a new document." ma:contentTypeScope="" ma:versionID="9d547805302eab0d3240155c2cbee8d9">
  <xsd:schema xmlns:xsd="http://www.w3.org/2001/XMLSchema" xmlns:xs="http://www.w3.org/2001/XMLSchema" xmlns:p="http://schemas.microsoft.com/office/2006/metadata/properties" xmlns:ns2="07f5d0ab-d6b2-45ae-ae05-1c81c537c0d3" xmlns:ns3="39e10796-cdf2-48f3-b8de-f3a4b8cfad85" targetNamespace="http://schemas.microsoft.com/office/2006/metadata/properties" ma:root="true" ma:fieldsID="60f793bc7fab3d619658e0fb7264a2e0" ns2:_="" ns3:_="">
    <xsd:import namespace="07f5d0ab-d6b2-45ae-ae05-1c81c537c0d3"/>
    <xsd:import namespace="39e10796-cdf2-48f3-b8de-f3a4b8cfad8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5d0ab-d6b2-45ae-ae05-1c81c537c0d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3b88bf5-5741-4c64-9afa-7672ba04f8fc}" ma:internalName="TaxCatchAll" ma:showField="CatchAllData" ma:web="07f5d0ab-d6b2-45ae-ae05-1c81c537c0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e10796-cdf2-48f3-b8de-f3a4b8cfad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4a0965a-9352-4bfc-a4c6-b1522dc367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922B19-E0FF-415D-BAB1-5876CB7B6181}">
  <ds:schemaRefs>
    <ds:schemaRef ds:uri="http://purl.org/dc/dcmitype/"/>
    <ds:schemaRef ds:uri="http://purl.org/dc/elements/1.1/"/>
    <ds:schemaRef ds:uri="http://schemas.microsoft.com/office/2006/metadata/properties"/>
    <ds:schemaRef ds:uri="39e10796-cdf2-48f3-b8de-f3a4b8cfad85"/>
    <ds:schemaRef ds:uri="07f5d0ab-d6b2-45ae-ae05-1c81c537c0d3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F3046E2-BA57-4036-BCE8-1C8F9A80AF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DBAD08-3389-41CA-9B1E-C7DB8CF1C3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f5d0ab-d6b2-45ae-ae05-1c81c537c0d3"/>
    <ds:schemaRef ds:uri="39e10796-cdf2-48f3-b8de-f3a4b8cfad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268</Words>
  <Application>Microsoft Office PowerPoint</Application>
  <PresentationFormat>Widescreen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Calibri Light (headings)</vt:lpstr>
      <vt:lpstr>Office Theme</vt:lpstr>
      <vt:lpstr>C H COLE &amp; SONS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 H COLE &amp; SONS</dc:title>
  <dc:creator>Tom French</dc:creator>
  <cp:lastModifiedBy>Tom French</cp:lastModifiedBy>
  <cp:revision>3</cp:revision>
  <dcterms:created xsi:type="dcterms:W3CDTF">2023-10-23T10:36:14Z</dcterms:created>
  <dcterms:modified xsi:type="dcterms:W3CDTF">2023-10-23T13:32:08Z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0x0101009F5B798B40F9614BAF77152605811A5F</vt:lpwstr>
  </property>
  <property fmtid="{D5CDD505-2E9C-101B-9397-08002B2CF9AE}" pid="3" name="MediaServiceImageTags">
    <vt:lpwstr/>
  </property>
</Properties>
</file>